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33"/>
  </p:normalViewPr>
  <p:slideViewPr>
    <p:cSldViewPr snapToGrid="0" snapToObjects="1">
      <p:cViewPr varScale="1">
        <p:scale>
          <a:sx n="96" d="100"/>
          <a:sy n="96" d="100"/>
        </p:scale>
        <p:origin x="2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Methods in a nutshell</a:t>
            </a:r>
          </a:p>
          <a:p>
            <a:pPr>
              <a:defRPr sz="1400"/>
            </a:pPr>
            <a:r>
              <a:rPr dirty="0"/>
              <a:t>a) Collect (timeseries) data on the micro-scale agents comprising the social-like system of interest; b) construct graph representations of the interactions between agents from these data; c) perform manifold learning using methods like diffusion maps or spectral graph wavelets; d) summarize the *shape* of your data; e) repeat this as new data comes online, doing so provides early warning of large and abrupt regime change.</a:t>
            </a:r>
          </a:p>
          <a:p>
            <a:pPr>
              <a:defRPr sz="1400"/>
            </a:pPr>
            <a:endParaRPr dirty="0"/>
          </a:p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Transition and broader impacts</a:t>
            </a:r>
          </a:p>
          <a:p>
            <a:pPr>
              <a:defRPr sz="1400"/>
            </a:pPr>
            <a:r>
              <a:rPr dirty="0"/>
              <a:t>Connections have been built to numerous new collaborators: USC ISI, NGS2, A-teams, SPAWAR</a:t>
            </a:r>
          </a:p>
          <a:p>
            <a:pPr>
              <a:defRPr sz="1400"/>
            </a:pPr>
            <a:r>
              <a:rPr dirty="0"/>
              <a:t>I have obtained additional funding from NASA to implement YFA tools for predicting illegal activities at sea ($860K, 3-years)</a:t>
            </a:r>
          </a:p>
          <a:p>
            <a:pPr>
              <a:defRPr sz="1400"/>
            </a:pPr>
            <a:r>
              <a:rPr dirty="0"/>
              <a:t>I have started a company: The Prediction Lab LLC, for applying these new methods for real-world problem solving. Currently we are doing so for the City of Salem OR, for predicting harmful algal blooms in the source of their drinking water.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Key insight/innovation, scientific/technical impact:</a:t>
            </a:r>
          </a:p>
          <a:p>
            <a:pPr>
              <a:defRPr sz="1600"/>
            </a:pPr>
            <a:r>
              <a:rPr b="1"/>
              <a:t>Control</a:t>
            </a:r>
            <a:r>
              <a:t>: by learning how to control social-like systems through small nudges, we will also be able to identify when a social-like systems is being controlled (by an adversary) </a:t>
            </a:r>
          </a:p>
          <a:p>
            <a:pPr>
              <a:defRPr sz="1600"/>
            </a:pPr>
            <a:r>
              <a:rPr b="1"/>
              <a:t>Uncertainty</a:t>
            </a:r>
            <a:r>
              <a:t>: posing our geometric prediction methods in a Bayesian framework will give us explicit bounds on our forecast abilities, and as a consequence allow us to estimate risk, a crucial step for transition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*Note about </a:t>
            </a:r>
            <a:r>
              <a:rPr lang="en-US" dirty="0" err="1"/>
              <a:t>ArXiv</a:t>
            </a:r>
            <a:r>
              <a:rPr lang="en-US" dirty="0"/>
              <a:t> publications… they were submitted Monday 21</a:t>
            </a:r>
            <a:r>
              <a:rPr lang="en-US" baseline="30000" dirty="0"/>
              <a:t>st </a:t>
            </a:r>
            <a:r>
              <a:rPr lang="en-US" dirty="0"/>
              <a:t>2019,  and will be online and active with a DOI on Wed Jan 23</a:t>
            </a:r>
            <a:r>
              <a:rPr lang="en-US" baseline="30000" dirty="0"/>
              <a:t>rd</a:t>
            </a:r>
            <a:r>
              <a:rPr lang="en-US" dirty="0"/>
              <a:t>. I will send an updated ppt with links then.</a:t>
            </a:r>
          </a:p>
        </p:txBody>
      </p:sp>
    </p:spTree>
    <p:extLst>
      <p:ext uri="{BB962C8B-B14F-4D97-AF65-F5344CB8AC3E}">
        <p14:creationId xmlns:p14="http://schemas.microsoft.com/office/powerpoint/2010/main" val="35594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660400" y="6589487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60400" y="504825"/>
            <a:ext cx="7835900" cy="289083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3439274"/>
            <a:ext cx="7835900" cy="2268072"/>
          </a:xfrm>
          <a:prstGeom prst="rect">
            <a:avLst/>
          </a:prstGeom>
        </p:spPr>
        <p:txBody>
          <a:bodyPr>
            <a:noAutofit/>
          </a:bodyPr>
          <a:lstStyle>
            <a:lvl1pPr marL="293914" indent="-293914">
              <a:buChar char="–"/>
              <a:defRPr sz="2400"/>
            </a:lvl1pPr>
            <a:lvl2pPr marL="800100" indent="-342900">
              <a:defRPr sz="2400"/>
            </a:lvl2pPr>
            <a:lvl3pPr marL="1188719" indent="-274319">
              <a:buChar char="–"/>
              <a:defRPr sz="2400"/>
            </a:lvl3pPr>
            <a:lvl4pPr marL="1676400" indent="-304800">
              <a:buChar char="–"/>
              <a:defRPr sz="2400"/>
            </a:lvl4pPr>
            <a:lvl5pPr marL="2133600" indent="-304800">
              <a:buChar char="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4723804" y="1830585"/>
            <a:ext cx="3750470" cy="4420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204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1pPr>
            <a:lvl2pPr marL="5633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062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3pPr>
            <a:lvl4pPr marL="12491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4pPr>
            <a:lvl5pPr marL="15920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12825" indent="-555625">
              <a:buChar char="•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"/>
          <p:cNvSpPr/>
          <p:nvPr/>
        </p:nvSpPr>
        <p:spPr>
          <a:xfrm>
            <a:off x="654050" y="6343470"/>
            <a:ext cx="782320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660400" y="5573488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0400" y="2085975"/>
            <a:ext cx="7823200" cy="1143000"/>
          </a:xfrm>
          <a:prstGeom prst="rect">
            <a:avLst/>
          </a:prstGeom>
        </p:spPr>
        <p:txBody>
          <a:bodyPr/>
          <a:lstStyle>
            <a:lvl1pPr algn="ctr">
              <a:defRPr sz="4600"/>
            </a:lvl1pPr>
          </a:lstStyle>
          <a:p>
            <a:r>
              <a:t>Title Text</a:t>
            </a:r>
          </a:p>
        </p:txBody>
      </p:sp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5589363"/>
            <a:ext cx="2428875" cy="971551"/>
          </a:xfrm>
          <a:prstGeom prst="rect">
            <a:avLst/>
          </a:prstGeom>
          <a:ln w="0">
            <a:solidFill>
              <a:srgbClr val="000000"/>
            </a:solidFill>
            <a:custDash/>
            <a:miter lim="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"/>
          <p:cNvSpPr/>
          <p:nvPr/>
        </p:nvSpPr>
        <p:spPr>
          <a:xfrm>
            <a:off x="80367" y="80367"/>
            <a:ext cx="8983266" cy="6697266"/>
          </a:xfrm>
          <a:prstGeom prst="roundRect">
            <a:avLst>
              <a:gd name="adj" fmla="val 284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584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algn="ctr" defTabSz="584200">
              <a:lnSpc>
                <a:spcPct val="100000"/>
              </a:lnSpc>
              <a:defRPr sz="5800">
                <a:solidFill>
                  <a:srgbClr val="FFFFFF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marL="698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1pPr>
            <a:lvl2pPr marL="11430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2pPr>
            <a:lvl3pPr marL="15875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3pPr>
            <a:lvl4pPr marL="20320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4pPr>
            <a:lvl5pPr marL="2476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"/>
          <p:cNvSpPr/>
          <p:nvPr/>
        </p:nvSpPr>
        <p:spPr>
          <a:xfrm>
            <a:off x="654050" y="6597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4050" y="0"/>
            <a:ext cx="784225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4050" y="1295400"/>
            <a:ext cx="7842250" cy="55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2pPr>
              <a:buChar char="–"/>
            </a:lvl2pPr>
            <a:lvl3pPr>
              <a:buChar char="▪"/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88059" y="6361112"/>
            <a:ext cx="508241" cy="177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429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0287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7145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2057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24003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533400" marR="0" indent="-533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1pPr>
      <a:lvl2pPr marL="857250" marR="0" indent="-4000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5pPr>
      <a:lvl6pPr marL="26060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6pPr>
      <a:lvl7pPr marL="30632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7pPr>
      <a:lvl8pPr marL="35204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8pPr>
      <a:lvl9pPr marL="39776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mailto:jrwatson@coas.oregonstate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James R. Watson…"/>
          <p:cNvSpPr txBox="1">
            <a:spLocks noGrp="1"/>
          </p:cNvSpPr>
          <p:nvPr>
            <p:ph type="body" sz="half" idx="1"/>
          </p:nvPr>
        </p:nvSpPr>
        <p:spPr>
          <a:xfrm>
            <a:off x="660400" y="3320237"/>
            <a:ext cx="7835900" cy="250154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James R. Watson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DARPA YFA 2017-2019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Assistant Professor, Oregon State University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email: </a:t>
            </a:r>
            <a:r>
              <a:rPr u="sng" dirty="0">
                <a:hlinkClick r:id="rId2"/>
              </a:rPr>
              <a:t>jrwatson@coas.oregonstate.edu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web: </a:t>
            </a:r>
            <a:r>
              <a:rPr dirty="0" err="1"/>
              <a:t>jwatson.ceoas.oregonstate.edu</a:t>
            </a:r>
            <a:r>
              <a:rPr dirty="0"/>
              <a:t>/</a:t>
            </a:r>
          </a:p>
        </p:txBody>
      </p:sp>
      <p:sp>
        <p:nvSpPr>
          <p:cNvPr id="153" name="Comparing Micro-Macro Dynamics and Control Across Social-like Systems Using Equation Free Modeling"/>
          <p:cNvSpPr txBox="1">
            <a:spLocks noGrp="1"/>
          </p:cNvSpPr>
          <p:nvPr>
            <p:ph type="title"/>
          </p:nvPr>
        </p:nvSpPr>
        <p:spPr>
          <a:xfrm>
            <a:off x="276536" y="1100959"/>
            <a:ext cx="8603628" cy="2100264"/>
          </a:xfrm>
          <a:prstGeom prst="rect">
            <a:avLst/>
          </a:prstGeom>
        </p:spPr>
        <p:txBody>
          <a:bodyPr>
            <a:normAutofit/>
          </a:bodyPr>
          <a:lstStyle>
            <a:lvl1pPr defTabSz="804672">
              <a:defRPr sz="3872"/>
            </a:lvl1pPr>
          </a:lstStyle>
          <a:p>
            <a:r>
              <a:t>Comparing Micro-Macro Dynamics and Control Across Social-like Systems Using Equation Free Modeling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20" y="5527537"/>
            <a:ext cx="2428876" cy="971551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606" y="5623779"/>
            <a:ext cx="1519889" cy="779104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erarching Goal: Identify general and recurring micro-macro dynamics across social-like systems, focusing on new early-warning signals (EWSs) of large and abrupt change.…"/>
          <p:cNvSpPr txBox="1">
            <a:spLocks noGrp="1"/>
          </p:cNvSpPr>
          <p:nvPr>
            <p:ph type="body" idx="1"/>
          </p:nvPr>
        </p:nvSpPr>
        <p:spPr>
          <a:xfrm>
            <a:off x="654050" y="1168400"/>
            <a:ext cx="7842250" cy="5562600"/>
          </a:xfrm>
          <a:prstGeom prst="rect">
            <a:avLst/>
          </a:prstGeom>
        </p:spPr>
        <p:txBody>
          <a:bodyPr/>
          <a:lstStyle/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Overarching Goal</a:t>
            </a:r>
            <a:r>
              <a:rPr dirty="0"/>
              <a:t>: Identify general and recurring micro-macro dynamics across social-like systems, focusing on </a:t>
            </a:r>
            <a:r>
              <a:rPr dirty="0">
                <a:solidFill>
                  <a:srgbClr val="FF0000"/>
                </a:solidFill>
              </a:rPr>
              <a:t>new early-warning signals </a:t>
            </a:r>
            <a:r>
              <a:rPr dirty="0"/>
              <a:t>(EWSs) </a:t>
            </a:r>
            <a:r>
              <a:t>of </a:t>
            </a:r>
            <a:r>
              <a:rPr lang="en-US"/>
              <a:t>multiscale </a:t>
            </a:r>
            <a:r>
              <a:t>change</a:t>
            </a:r>
            <a:r>
              <a:rPr dirty="0"/>
              <a:t>.</a:t>
            </a:r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</a:t>
            </a:r>
            <a:r>
              <a:rPr dirty="0"/>
              <a:t>: </a:t>
            </a:r>
            <a:r>
              <a:rPr lang="en-US" dirty="0"/>
              <a:t>1) </a:t>
            </a:r>
            <a:r>
              <a:rPr dirty="0">
                <a:solidFill>
                  <a:srgbClr val="FF0000"/>
                </a:solidFill>
              </a:rPr>
              <a:t>Develop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new mathematical framework </a:t>
            </a:r>
            <a:r>
              <a:rPr dirty="0"/>
              <a:t>for </a:t>
            </a:r>
            <a:r>
              <a:rPr lang="en-US" i="1" dirty="0"/>
              <a:t>learning micro-scale interactions and mapping them to </a:t>
            </a:r>
            <a:r>
              <a:rPr lang="en-US" dirty="0"/>
              <a:t>macro-scale </a:t>
            </a:r>
            <a:r>
              <a:rPr lang="en-US" i="1" dirty="0"/>
              <a:t>dynamics; 2) </a:t>
            </a: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beyond the state of the art</a:t>
            </a:r>
            <a:endParaRPr dirty="0"/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Statement Of Work (SOW)</a:t>
            </a:r>
            <a:r>
              <a:rPr dirty="0">
                <a:solidFill>
                  <a:srgbClr val="000000"/>
                </a:solidFill>
              </a:rPr>
              <a:t>, Milestones M1-6:</a:t>
            </a:r>
          </a:p>
        </p:txBody>
      </p:sp>
      <p:sp>
        <p:nvSpPr>
          <p:cNvPr id="158" name="Summary"/>
          <p:cNvSpPr txBox="1">
            <a:spLocks noGrp="1"/>
          </p:cNvSpPr>
          <p:nvPr>
            <p:ph type="title"/>
          </p:nvPr>
        </p:nvSpPr>
        <p:spPr>
          <a:xfrm>
            <a:off x="417275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5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61" name="M1 (get data)…"/>
          <p:cNvSpPr txBox="1"/>
          <p:nvPr/>
        </p:nvSpPr>
        <p:spPr>
          <a:xfrm>
            <a:off x="-254336" y="3490070"/>
            <a:ext cx="7842251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M1 (get data)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M2 (advance and perform new Manifold / Geometric Data Learning methods)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M3 (develop multi-scale models of social like systems)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M4 (experiment, </a:t>
            </a:r>
            <a:r>
              <a:rPr lang="en-US" dirty="0"/>
              <a:t>test performance relative to state of the art, </a:t>
            </a:r>
            <a:r>
              <a:rPr dirty="0"/>
              <a:t>and develop new EWSs/prediction)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M5 (identify computational limits and provide fast approximations)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M6 (</a:t>
            </a:r>
            <a:r>
              <a:rPr lang="en-US" dirty="0"/>
              <a:t>develop </a:t>
            </a:r>
            <a:r>
              <a:rPr dirty="0"/>
              <a:t>new methods of control, expand applications)</a:t>
            </a:r>
          </a:p>
        </p:txBody>
      </p:sp>
      <p:sp>
        <p:nvSpPr>
          <p:cNvPr id="165" name="Year 1"/>
          <p:cNvSpPr txBox="1"/>
          <p:nvPr/>
        </p:nvSpPr>
        <p:spPr>
          <a:xfrm>
            <a:off x="567324" y="3889189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Year 1</a:t>
            </a:r>
          </a:p>
        </p:txBody>
      </p:sp>
      <p:sp>
        <p:nvSpPr>
          <p:cNvPr id="166" name="Year 2"/>
          <p:cNvSpPr txBox="1"/>
          <p:nvPr/>
        </p:nvSpPr>
        <p:spPr>
          <a:xfrm>
            <a:off x="490900" y="467360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Year 2</a:t>
            </a:r>
          </a:p>
        </p:txBody>
      </p:sp>
      <p:sp>
        <p:nvSpPr>
          <p:cNvPr id="167" name="Year 3"/>
          <p:cNvSpPr txBox="1"/>
          <p:nvPr/>
        </p:nvSpPr>
        <p:spPr>
          <a:xfrm>
            <a:off x="270631" y="555177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Year 3</a:t>
            </a:r>
          </a:p>
        </p:txBody>
      </p:sp>
      <p:sp>
        <p:nvSpPr>
          <p:cNvPr id="169" name="Observe in new ways"/>
          <p:cNvSpPr txBox="1"/>
          <p:nvPr/>
        </p:nvSpPr>
        <p:spPr>
          <a:xfrm>
            <a:off x="7660665" y="3970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Observe in new ways</a:t>
            </a:r>
          </a:p>
        </p:txBody>
      </p:sp>
      <p:sp>
        <p:nvSpPr>
          <p:cNvPr id="171" name="Model &amp;…"/>
          <p:cNvSpPr txBox="1"/>
          <p:nvPr/>
        </p:nvSpPr>
        <p:spPr>
          <a:xfrm>
            <a:off x="7660665" y="4859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Model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Experiment</a:t>
            </a:r>
          </a:p>
        </p:txBody>
      </p:sp>
      <p:sp>
        <p:nvSpPr>
          <p:cNvPr id="173" name="Learn &amp;…"/>
          <p:cNvSpPr txBox="1"/>
          <p:nvPr/>
        </p:nvSpPr>
        <p:spPr>
          <a:xfrm>
            <a:off x="7689109" y="5645150"/>
            <a:ext cx="9784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Learn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Improve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E2B957A-1BD3-C84A-A164-926243B25C67}"/>
              </a:ext>
            </a:extLst>
          </p:cNvPr>
          <p:cNvSpPr/>
          <p:nvPr/>
        </p:nvSpPr>
        <p:spPr>
          <a:xfrm>
            <a:off x="1447426" y="3529530"/>
            <a:ext cx="165537" cy="1100321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23CCA99-32C1-9644-83E1-4DC16F4A37AF}"/>
              </a:ext>
            </a:extLst>
          </p:cNvPr>
          <p:cNvSpPr/>
          <p:nvPr/>
        </p:nvSpPr>
        <p:spPr>
          <a:xfrm>
            <a:off x="1311749" y="4515306"/>
            <a:ext cx="198604" cy="668564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42E1DFC-E4D3-8F44-B284-24FAA0CC0696}"/>
              </a:ext>
            </a:extLst>
          </p:cNvPr>
          <p:cNvSpPr/>
          <p:nvPr/>
        </p:nvSpPr>
        <p:spPr>
          <a:xfrm>
            <a:off x="1135558" y="5054601"/>
            <a:ext cx="223374" cy="1438964"/>
          </a:xfrm>
          <a:prstGeom prst="leftBrac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61EDC40-30E0-414C-943E-C53F735909BC}"/>
              </a:ext>
            </a:extLst>
          </p:cNvPr>
          <p:cNvSpPr/>
          <p:nvPr/>
        </p:nvSpPr>
        <p:spPr>
          <a:xfrm flipH="1">
            <a:off x="7430451" y="4032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0053E8-67CB-2D4A-A013-93AD7EAC514F}"/>
              </a:ext>
            </a:extLst>
          </p:cNvPr>
          <p:cNvSpPr/>
          <p:nvPr/>
        </p:nvSpPr>
        <p:spPr>
          <a:xfrm flipH="1">
            <a:off x="7441337" y="4794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230BE41-C89E-DD40-A5BF-FE5A6A0E7D46}"/>
              </a:ext>
            </a:extLst>
          </p:cNvPr>
          <p:cNvSpPr/>
          <p:nvPr/>
        </p:nvSpPr>
        <p:spPr>
          <a:xfrm flipH="1">
            <a:off x="7441337" y="5550291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7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al: *Observe* multiscale phenomena in social-like systems in new ways: through manifold /  geometric data learning…"/>
          <p:cNvSpPr txBox="1">
            <a:spLocks noGrp="1"/>
          </p:cNvSpPr>
          <p:nvPr>
            <p:ph type="body" idx="1"/>
          </p:nvPr>
        </p:nvSpPr>
        <p:spPr>
          <a:xfrm>
            <a:off x="650875" y="1168902"/>
            <a:ext cx="7842250" cy="5524222"/>
          </a:xfrm>
          <a:prstGeom prst="rect">
            <a:avLst/>
          </a:prstGeom>
        </p:spPr>
        <p:txBody>
          <a:bodyPr anchor="ctr"/>
          <a:lstStyle/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dirty="0"/>
              <a:t>: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dirty="0">
                <a:solidFill>
                  <a:schemeClr val="tx1"/>
                </a:solidFill>
              </a:rPr>
              <a:t>bserve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multiscale phenomena in social-like systems in new ways: through manifold /  geometric data learning</a:t>
            </a:r>
            <a:endParaRPr lang="en-US" dirty="0"/>
          </a:p>
          <a:p>
            <a:pPr marL="0" indent="0" algn="just" defTabSz="886968">
              <a:spcBef>
                <a:spcPts val="300"/>
              </a:spcBef>
              <a:buNone/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Advance new methods from </a:t>
            </a:r>
            <a:r>
              <a:rPr dirty="0">
                <a:solidFill>
                  <a:srgbClr val="FF0000"/>
                </a:solidFill>
              </a:rPr>
              <a:t>manifold</a:t>
            </a:r>
            <a:r>
              <a:rPr lang="en-US" dirty="0">
                <a:solidFill>
                  <a:srgbClr val="FF0000"/>
                </a:solidFill>
              </a:rPr>
              <a:t> and geometric</a:t>
            </a:r>
            <a:r>
              <a:rPr dirty="0">
                <a:solidFill>
                  <a:srgbClr val="FF0000"/>
                </a:solidFill>
              </a:rPr>
              <a:t> learning </a:t>
            </a:r>
            <a:r>
              <a:rPr dirty="0"/>
              <a:t>for examining multi-scale patterns in social-like systems, starting with cutting edge techniques — diffusion maps and spectral graph wavelets.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dirty="0"/>
              <a:t>: Achieve the following milestones: M1 (get data); M2 (advance and perform new Manifold / Geometric Data Learning methods); </a:t>
            </a:r>
            <a:r>
              <a:rPr lang="en-US" dirty="0"/>
              <a:t> </a:t>
            </a:r>
            <a:r>
              <a:rPr dirty="0"/>
              <a:t>start M3 (start modeling social like systems)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Expenditures</a:t>
            </a:r>
            <a:r>
              <a:rPr dirty="0"/>
              <a:t>: Hired 2 post-docs, bought laptops and a server, traveled to DC numerous times, hosted collaborators from Princeton and Japan for hackathons and made DoD site-visits.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/>
              <a:t>&gt;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10% underspent</a:t>
            </a:r>
            <a:r>
              <a:rPr dirty="0"/>
              <a:t>: we are ~9% underspent as it took time to hire the right post-docs. Now we are spending at the expected rate and are on track.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3554415-BE52-6B49-B814-53103A85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82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Accomplishments:…"/>
          <p:cNvSpPr txBox="1">
            <a:spLocks noGrp="1"/>
          </p:cNvSpPr>
          <p:nvPr>
            <p:ph type="body" idx="1"/>
          </p:nvPr>
        </p:nvSpPr>
        <p:spPr>
          <a:xfrm>
            <a:off x="436170" y="1056474"/>
            <a:ext cx="7842250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2000"/>
            </a:pPr>
            <a:r>
              <a:rPr sz="1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Accomplishments</a:t>
            </a:r>
            <a:r>
              <a:rPr sz="1800" dirty="0"/>
              <a:t>: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Synthesized all data for social-like system case-studies (and more)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new use of diffusion maps with application to collective behavior in fish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 and financial markets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New advance to spectral graph wavelets with application to human mobility data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Mathematical advances for new methods for multi-scale analysis: wavelet maps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one math preprint published, another on the way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another new use of diffusion maps with application to predicting El </a:t>
            </a:r>
            <a:r>
              <a:rPr sz="1800" dirty="0" err="1"/>
              <a:t>nino</a:t>
            </a:r>
            <a:r>
              <a:rPr sz="1800" dirty="0"/>
              <a:t> and housing market crashes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2</a:t>
            </a:r>
            <a:r>
              <a:rPr sz="1800" dirty="0"/>
              <a:t> 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prep</a:t>
            </a:r>
            <a:r>
              <a:rPr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86" name="New multi-scale observational capabilities"/>
          <p:cNvSpPr txBox="1"/>
          <p:nvPr/>
        </p:nvSpPr>
        <p:spPr>
          <a:xfrm rot="16200000">
            <a:off x="7147127" y="2373826"/>
            <a:ext cx="31214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New multi-scale observational capabilities</a:t>
            </a:r>
          </a:p>
        </p:txBody>
      </p:sp>
      <p:grpSp>
        <p:nvGrpSpPr>
          <p:cNvPr id="191" name="Group"/>
          <p:cNvGrpSpPr/>
          <p:nvPr/>
        </p:nvGrpSpPr>
        <p:grpSpPr>
          <a:xfrm rot="20571006">
            <a:off x="2276701" y="4908751"/>
            <a:ext cx="2459806" cy="1189941"/>
            <a:chOff x="0" y="0"/>
            <a:chExt cx="2459804" cy="1189939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9"/>
              <a:ext cx="2459805" cy="1185141"/>
            </a:xfrm>
            <a:prstGeom prst="rect">
              <a:avLst/>
            </a:prstGeom>
            <a:ln w="0" cap="flat">
              <a:noFill/>
              <a:custDash/>
              <a:miter lim="0"/>
            </a:ln>
            <a:effectLst/>
          </p:spPr>
        </p:pic>
        <p:sp>
          <p:nvSpPr>
            <p:cNvPr id="188" name="Line"/>
            <p:cNvSpPr/>
            <p:nvPr/>
          </p:nvSpPr>
          <p:spPr>
            <a:xfrm flipV="1">
              <a:off x="918485" y="293405"/>
              <a:ext cx="1" cy="607929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938881" y="0"/>
              <a:ext cx="585464" cy="163737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Line"/>
            <p:cNvSpPr/>
            <p:nvPr/>
          </p:nvSpPr>
          <p:spPr>
            <a:xfrm flipV="1">
              <a:off x="1705084" y="334537"/>
              <a:ext cx="585804" cy="162513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Arrow"/>
          <p:cNvSpPr/>
          <p:nvPr/>
        </p:nvSpPr>
        <p:spPr>
          <a:xfrm>
            <a:off x="5935760" y="53227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a) get data"/>
          <p:cNvSpPr txBox="1"/>
          <p:nvPr/>
        </p:nvSpPr>
        <p:spPr>
          <a:xfrm>
            <a:off x="487812" y="6231701"/>
            <a:ext cx="12072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a) get data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21637" r="34170"/>
          <a:stretch>
            <a:fillRect/>
          </a:stretch>
        </p:blipFill>
        <p:spPr>
          <a:xfrm>
            <a:off x="6088590" y="4669534"/>
            <a:ext cx="1693843" cy="1209974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6470"/>
          <a:stretch>
            <a:fillRect/>
          </a:stretch>
        </p:blipFill>
        <p:spPr>
          <a:xfrm>
            <a:off x="4709094" y="4773401"/>
            <a:ext cx="1104243" cy="1148573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99" name="Group"/>
          <p:cNvGrpSpPr/>
          <p:nvPr/>
        </p:nvGrpSpPr>
        <p:grpSpPr>
          <a:xfrm>
            <a:off x="266700" y="4983021"/>
            <a:ext cx="1649519" cy="1270001"/>
            <a:chOff x="0" y="0"/>
            <a:chExt cx="1649518" cy="1270000"/>
          </a:xfrm>
        </p:grpSpPr>
        <p:pic>
          <p:nvPicPr>
            <p:cNvPr id="196" name="Fig_mutuals_bare.pdf" descr="Fig_mutuals_bare.pdf"/>
            <p:cNvPicPr>
              <a:picLocks/>
            </p:cNvPicPr>
            <p:nvPr/>
          </p:nvPicPr>
          <p:blipFill>
            <a:blip r:embed="rId6">
              <a:extLst/>
            </a:blip>
            <a:srcRect l="17327" t="19977" r="18909" b="19977"/>
            <a:stretch>
              <a:fillRect/>
            </a:stretch>
          </p:blipFill>
          <p:spPr>
            <a:xfrm>
              <a:off x="11632" y="82400"/>
              <a:ext cx="1626167" cy="1123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 flipV="1">
              <a:off x="-1" y="0"/>
              <a:ext cx="2" cy="127000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0" y="1270000"/>
              <a:ext cx="1649519" cy="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0" name="b) construct graph"/>
          <p:cNvSpPr txBox="1"/>
          <p:nvPr/>
        </p:nvSpPr>
        <p:spPr>
          <a:xfrm>
            <a:off x="2299645" y="6170612"/>
            <a:ext cx="195671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rPr dirty="0"/>
              <a:t>b) construct graph</a:t>
            </a:r>
          </a:p>
        </p:txBody>
      </p:sp>
      <p:sp>
        <p:nvSpPr>
          <p:cNvPr id="201" name="c) perform manifold learning"/>
          <p:cNvSpPr txBox="1"/>
          <p:nvPr/>
        </p:nvSpPr>
        <p:spPr>
          <a:xfrm>
            <a:off x="4282788" y="6119812"/>
            <a:ext cx="19567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c) perform manifold learning</a:t>
            </a:r>
          </a:p>
        </p:txBody>
      </p:sp>
      <p:sp>
        <p:nvSpPr>
          <p:cNvPr id="202" name="d) examine shape"/>
          <p:cNvSpPr txBox="1"/>
          <p:nvPr/>
        </p:nvSpPr>
        <p:spPr>
          <a:xfrm>
            <a:off x="6379804" y="6119812"/>
            <a:ext cx="15455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d) examine shape</a:t>
            </a:r>
          </a:p>
        </p:txBody>
      </p:sp>
      <p:sp>
        <p:nvSpPr>
          <p:cNvPr id="203" name="Arrow"/>
          <p:cNvSpPr/>
          <p:nvPr/>
        </p:nvSpPr>
        <p:spPr>
          <a:xfrm>
            <a:off x="4030760" y="53354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Arrow"/>
          <p:cNvSpPr/>
          <p:nvPr/>
        </p:nvSpPr>
        <p:spPr>
          <a:xfrm>
            <a:off x="1972929" y="5322703"/>
            <a:ext cx="475702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5" name="Arrow"/>
          <p:cNvSpPr/>
          <p:nvPr/>
        </p:nvSpPr>
        <p:spPr>
          <a:xfrm>
            <a:off x="7713760" y="5292835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6" name="e) repeat over time and anticipate large change"/>
          <p:cNvSpPr txBox="1"/>
          <p:nvPr/>
        </p:nvSpPr>
        <p:spPr>
          <a:xfrm rot="16200000">
            <a:off x="7570146" y="5076389"/>
            <a:ext cx="20889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e) repeat over time and anticipate large change</a:t>
            </a:r>
          </a:p>
        </p:txBody>
      </p:sp>
      <p:sp>
        <p:nvSpPr>
          <p:cNvPr id="207" name="Observational methods:"/>
          <p:cNvSpPr txBox="1"/>
          <p:nvPr/>
        </p:nvSpPr>
        <p:spPr>
          <a:xfrm>
            <a:off x="107338" y="4224661"/>
            <a:ext cx="282332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rPr lang="en-US" dirty="0"/>
              <a:t>New o</a:t>
            </a:r>
            <a:r>
              <a:rPr dirty="0"/>
              <a:t>bservational</a:t>
            </a:r>
            <a:r>
              <a:rPr lang="en-US" dirty="0"/>
              <a:t> </a:t>
            </a:r>
            <a:r>
              <a:rPr dirty="0"/>
              <a:t>methods</a:t>
            </a:r>
            <a:r>
              <a:rPr lang="en-US" dirty="0"/>
              <a:t> in general</a:t>
            </a:r>
            <a:r>
              <a:rPr dirty="0"/>
              <a:t>: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9CE58EBF-2268-A046-9239-2A3D6DF4F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C72E9F12-6E25-8B4B-BDAB-D0F5D0A092C9}"/>
              </a:ext>
            </a:extLst>
          </p:cNvPr>
          <p:cNvSpPr/>
          <p:nvPr/>
        </p:nvSpPr>
        <p:spPr>
          <a:xfrm flipH="1">
            <a:off x="8132918" y="1351657"/>
            <a:ext cx="264150" cy="285497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2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3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From Year 1: developed new bleeding edge multi-scale data analytic methods to *observe* changes in the geometry of social-like systems.…"/>
          <p:cNvSpPr txBox="1">
            <a:spLocks noGrp="1"/>
          </p:cNvSpPr>
          <p:nvPr>
            <p:ph type="body" idx="1"/>
          </p:nvPr>
        </p:nvSpPr>
        <p:spPr>
          <a:xfrm>
            <a:off x="410752" y="1117600"/>
            <a:ext cx="8271661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Yr2</a:t>
            </a:r>
            <a:r>
              <a:rPr dirty="0"/>
              <a:t> 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lang="en-US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</a:t>
            </a:r>
            <a:r>
              <a:rPr dirty="0"/>
              <a:t>: </a:t>
            </a:r>
            <a:endParaRPr lang="en-US" dirty="0"/>
          </a:p>
          <a:p>
            <a:pPr marL="539750" lvl="1" indent="-215900">
              <a:defRPr sz="2000"/>
            </a:pP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dirty="0">
                <a:solidFill>
                  <a:schemeClr val="tx1"/>
                </a:solidFill>
              </a:rPr>
              <a:t>observational abilit</a:t>
            </a:r>
            <a:r>
              <a:rPr lang="en-US" dirty="0">
                <a:solidFill>
                  <a:schemeClr val="tx1"/>
                </a:solidFill>
              </a:rPr>
              <a:t>ies gained</a:t>
            </a:r>
            <a:r>
              <a:rPr dirty="0">
                <a:solidFill>
                  <a:schemeClr val="tx1"/>
                </a:solidFill>
              </a:rPr>
              <a:t>; now we are in the process learning </a:t>
            </a:r>
            <a:r>
              <a:rPr dirty="0">
                <a:solidFill>
                  <a:srgbClr val="FF0000"/>
                </a:solidFill>
              </a:rPr>
              <a:t>why we see what we do </a:t>
            </a:r>
            <a:r>
              <a:rPr dirty="0">
                <a:solidFill>
                  <a:schemeClr val="tx1"/>
                </a:solidFill>
              </a:rPr>
              <a:t>through the lens of geometry</a:t>
            </a:r>
            <a:endParaRPr lang="en-US" dirty="0">
              <a:solidFill>
                <a:schemeClr val="tx1"/>
              </a:solidFill>
            </a:endParaRPr>
          </a:p>
          <a:p>
            <a:pPr marL="539750" lvl="1" indent="-215900">
              <a:defRPr sz="2000"/>
            </a:pP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>
                <a:solidFill>
                  <a:schemeClr val="tx1"/>
                </a:solidFill>
              </a:rPr>
              <a:t>against state of the art</a:t>
            </a:r>
          </a:p>
          <a:p>
            <a:pPr marL="215900" indent="-215900">
              <a:defRPr sz="2000"/>
            </a:pPr>
            <a:endParaRPr dirty="0"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</a:t>
            </a:r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of new geometric methods, in comparison to state of the art techniques (machine learning, </a:t>
            </a:r>
            <a:r>
              <a:rPr lang="en-US" dirty="0" err="1"/>
              <a:t>Taken’s</a:t>
            </a:r>
            <a:r>
              <a:rPr lang="en-US" dirty="0"/>
              <a:t> based prediction, Topological Data Analysis…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539750" lvl="1" indent="-285750">
              <a:buChar char="-"/>
              <a:defRPr sz="2000"/>
            </a:pPr>
            <a:r>
              <a:rPr lang="en-US" dirty="0"/>
              <a:t>Develop </a:t>
            </a:r>
            <a:r>
              <a:rPr dirty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dirty="0">
                <a:solidFill>
                  <a:srgbClr val="FF0000"/>
                </a:solidFill>
              </a:rPr>
              <a:t>social-like systems </a:t>
            </a:r>
            <a:r>
              <a:rPr dirty="0"/>
              <a:t>to link geometric patterns to </a:t>
            </a:r>
            <a:r>
              <a:rPr lang="en-US" dirty="0"/>
              <a:t>generative </a:t>
            </a:r>
            <a:r>
              <a:rPr dirty="0"/>
              <a:t>mechanisms driving multiscale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rPr dirty="0"/>
              <a:t>change</a:t>
            </a:r>
            <a:endParaRPr lang="en-US" dirty="0"/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dirty="0">
                <a:solidFill>
                  <a:srgbClr val="FF0000"/>
                </a:solidFill>
              </a:rPr>
              <a:t>ontinue to apply </a:t>
            </a:r>
            <a:r>
              <a:rPr dirty="0"/>
              <a:t>new data analytic tools to empirical datasets to maximize research output (i.e. numerous papers are lined up)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8DFF2DE-BC46-9F45-94FB-C22555D2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6059" y="6615112"/>
            <a:ext cx="50824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8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Core Anticipated products:…"/>
          <p:cNvSpPr txBox="1">
            <a:spLocks noGrp="1"/>
          </p:cNvSpPr>
          <p:nvPr>
            <p:ph type="body" sz="half" idx="1"/>
          </p:nvPr>
        </p:nvSpPr>
        <p:spPr>
          <a:xfrm>
            <a:off x="436170" y="1062054"/>
            <a:ext cx="8249452" cy="2366938"/>
          </a:xfrm>
          <a:prstGeom prst="rect">
            <a:avLst/>
          </a:prstGeom>
          <a:ln w="25400">
            <a:noFill/>
            <a:round/>
          </a:ln>
        </p:spPr>
        <p:txBody>
          <a:bodyPr>
            <a:normAutofit/>
          </a:bodyPr>
          <a:lstStyle/>
          <a:p>
            <a:pPr marL="0" indent="0" defTabSz="886968">
              <a:spcBef>
                <a:spcPts val="300"/>
              </a:spcBef>
              <a:buSzTx/>
              <a:buFontTx/>
              <a:buNone/>
              <a:defRPr sz="1843"/>
            </a:pPr>
            <a:r>
              <a:rPr sz="1900" dirty="0"/>
              <a:t> </a:t>
            </a:r>
            <a:r>
              <a:rPr sz="19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Core Anticipated products</a:t>
            </a:r>
            <a:r>
              <a:rPr sz="1900" dirty="0"/>
              <a:t>: 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N</a:t>
            </a:r>
            <a:r>
              <a:rPr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ew multi-scale early-warning signal</a:t>
            </a: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framework </a:t>
            </a:r>
            <a:r>
              <a:rPr sz="1900" dirty="0"/>
              <a:t>(wavelet maps) to identify </a:t>
            </a:r>
            <a:r>
              <a:rPr lang="en-US" sz="1900" dirty="0"/>
              <a:t>and measure influence of </a:t>
            </a:r>
            <a:r>
              <a:rPr sz="1900" dirty="0"/>
              <a:t>leaders (</a:t>
            </a:r>
            <a:r>
              <a:rPr lang="en-US" sz="1900" dirty="0"/>
              <a:t>and their </a:t>
            </a:r>
            <a:r>
              <a:rPr sz="1900" dirty="0"/>
              <a:t>followers) in collectives</a:t>
            </a:r>
            <a:endParaRPr lang="en-US" sz="1900" dirty="0"/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Performance metrics </a:t>
            </a:r>
            <a:r>
              <a:rPr lang="en-US" sz="1900" dirty="0"/>
              <a:t>of new early-warning signals for anticipating change in complex social systems (compared to state of the art approaches)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endParaRPr sz="190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0EFB9EB-CE61-2144-A8C3-11133202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46A5F-C678-7948-9485-BA154CC28CC7}"/>
              </a:ext>
            </a:extLst>
          </p:cNvPr>
          <p:cNvGrpSpPr/>
          <p:nvPr/>
        </p:nvGrpSpPr>
        <p:grpSpPr>
          <a:xfrm>
            <a:off x="436170" y="3239508"/>
            <a:ext cx="8161204" cy="2541414"/>
            <a:chOff x="-2056019" y="2360613"/>
            <a:chExt cx="13571330" cy="44323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D19641-10DC-7C48-B669-65C445B3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6019" y="2360613"/>
              <a:ext cx="4483100" cy="4432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45EDD-F8E6-8D44-A583-CD0AD6D7A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11" y="2360613"/>
              <a:ext cx="4203700" cy="4203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3DD75-9778-B148-9C9A-807804F1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1" y="2360613"/>
              <a:ext cx="5219700" cy="4140200"/>
            </a:xfrm>
            <a:prstGeom prst="rect">
              <a:avLst/>
            </a:prstGeom>
          </p:spPr>
        </p:pic>
      </p:grpSp>
      <p:sp>
        <p:nvSpPr>
          <p:cNvPr id="25" name="b) construct graph">
            <a:extLst>
              <a:ext uri="{FF2B5EF4-FFF2-40B4-BE49-F238E27FC236}">
                <a16:creationId xmlns:a16="http://schemas.microsoft.com/office/drawing/2014/main" id="{DB25A19E-0704-6B47-BF06-BB6FAB1D3BE1}"/>
              </a:ext>
            </a:extLst>
          </p:cNvPr>
          <p:cNvSpPr txBox="1"/>
          <p:nvPr/>
        </p:nvSpPr>
        <p:spPr>
          <a:xfrm>
            <a:off x="158716" y="5799380"/>
            <a:ext cx="884558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/>
          </a:lstStyle>
          <a:p>
            <a:r>
              <a:rPr lang="en-US" dirty="0"/>
              <a:t>Example application of new geometric methods to fish collective behavior reveals: a) hidden micro-scale interactions and b) early-warning signals of macro-scale change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4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7" name="SOW (at the full cost of $392,381 for year 3)…"/>
          <p:cNvSpPr txBox="1">
            <a:spLocks noGrp="1"/>
          </p:cNvSpPr>
          <p:nvPr>
            <p:ph type="body" idx="1"/>
          </p:nvPr>
        </p:nvSpPr>
        <p:spPr>
          <a:xfrm>
            <a:off x="513865" y="2728321"/>
            <a:ext cx="8171758" cy="37655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576072">
              <a:spcBef>
                <a:spcPts val="200"/>
              </a:spcBef>
              <a:buSzTx/>
              <a:buFontTx/>
              <a:buNone/>
              <a:defRPr sz="1701"/>
            </a:pPr>
            <a:r>
              <a:rPr sz="17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sz="1750" dirty="0"/>
              <a:t> (at the full cost of $392,381 for year 3)</a:t>
            </a:r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Complete modeling and experimentation</a:t>
            </a:r>
            <a:r>
              <a:rPr lang="en-US"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to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sz="1750" dirty="0"/>
              <a:t>verify generality of new geometric multi-scale methods </a:t>
            </a:r>
            <a:r>
              <a:rPr lang="en-US" sz="1750" dirty="0"/>
              <a:t>for improved </a:t>
            </a:r>
            <a:r>
              <a:rPr sz="1750" dirty="0"/>
              <a:t>understanding</a:t>
            </a:r>
            <a:r>
              <a:rPr lang="en-US" sz="1750" dirty="0"/>
              <a:t> of complex social-like system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lang="en-US" sz="1750" dirty="0"/>
              <a:t>Measure performance of new early-warning signals relative to state of the art (e.g. machine learning, Topological Data Analysis)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Develop new methods for controlling social-like system</a:t>
            </a:r>
            <a:r>
              <a:rPr sz="1750" dirty="0"/>
              <a:t>: </a:t>
            </a:r>
            <a:r>
              <a:rPr lang="en-US" sz="1750" dirty="0"/>
              <a:t>can </a:t>
            </a:r>
            <a:r>
              <a:rPr sz="1750" dirty="0"/>
              <a:t>geometric representations of social-like systems</a:t>
            </a:r>
            <a:r>
              <a:rPr lang="en-US" sz="1750" dirty="0"/>
              <a:t> aid in the design of approaches </a:t>
            </a:r>
            <a:r>
              <a:rPr sz="1750" dirty="0"/>
              <a:t>that *nudge* systems to different states</a:t>
            </a:r>
            <a:r>
              <a:rPr lang="en-US" sz="1750" dirty="0"/>
              <a:t>?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Identify computational limits and fast approximations</a:t>
            </a:r>
            <a:r>
              <a:rPr sz="1750" dirty="0"/>
              <a:t>: our new geometric methods can be computationally demanding, which is a bottle neck for transition. To overcome this we will rigorously determine </a:t>
            </a:r>
            <a:r>
              <a:rPr lang="en-US" sz="1750" dirty="0"/>
              <a:t>its </a:t>
            </a:r>
            <a:r>
              <a:rPr sz="1750" dirty="0"/>
              <a:t>scalabilit</a:t>
            </a:r>
            <a:r>
              <a:rPr lang="en-US" sz="1750" dirty="0"/>
              <a:t>y</a:t>
            </a:r>
            <a:r>
              <a:rPr sz="1750" dirty="0"/>
              <a:t>.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E199EB5D-1091-F84A-B92F-EFC75401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15DBF9-674C-7240-B025-6F402BE76E1B}"/>
              </a:ext>
            </a:extLst>
          </p:cNvPr>
          <p:cNvGrpSpPr/>
          <p:nvPr/>
        </p:nvGrpSpPr>
        <p:grpSpPr>
          <a:xfrm>
            <a:off x="1390902" y="1293432"/>
            <a:ext cx="6081866" cy="1297979"/>
            <a:chOff x="1351146" y="1002881"/>
            <a:chExt cx="6081866" cy="1297979"/>
          </a:xfrm>
        </p:grpSpPr>
        <p:grpSp>
          <p:nvGrpSpPr>
            <p:cNvPr id="262" name="Group"/>
            <p:cNvGrpSpPr/>
            <p:nvPr/>
          </p:nvGrpSpPr>
          <p:grpSpPr>
            <a:xfrm>
              <a:off x="1351146" y="1002881"/>
              <a:ext cx="6081866" cy="1297979"/>
              <a:chOff x="83869" y="-1"/>
              <a:chExt cx="6081865" cy="1297978"/>
            </a:xfrm>
          </p:grpSpPr>
          <p:sp>
            <p:nvSpPr>
              <p:cNvPr id="249" name="Year 1"/>
              <p:cNvSpPr txBox="1"/>
              <p:nvPr/>
            </p:nvSpPr>
            <p:spPr>
              <a:xfrm>
                <a:off x="83869" y="77212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defRPr>
                </a:lvl1pPr>
              </a:lstStyle>
              <a:p>
                <a:r>
                  <a:t>Year 1</a:t>
                </a:r>
              </a:p>
            </p:txBody>
          </p:sp>
          <p:sp>
            <p:nvSpPr>
              <p:cNvPr id="250" name="Year 2"/>
              <p:cNvSpPr txBox="1"/>
              <p:nvPr/>
            </p:nvSpPr>
            <p:spPr>
              <a:xfrm>
                <a:off x="1290369" y="860318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satOff val="-3355"/>
                        <a:lumOff val="26614"/>
                      </a:schemeClr>
                    </a:solidFill>
                  </a:defRPr>
                </a:lvl1pPr>
              </a:lstStyle>
              <a:p>
                <a:r>
                  <a:t>Year 2</a:t>
                </a:r>
              </a:p>
            </p:txBody>
          </p:sp>
          <p:sp>
            <p:nvSpPr>
              <p:cNvPr id="251" name="Year 3"/>
              <p:cNvSpPr txBox="1"/>
              <p:nvPr/>
            </p:nvSpPr>
            <p:spPr>
              <a:xfrm>
                <a:off x="2496869" y="91697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-2473792"/>
                        <a:satOff val="-50209"/>
                        <a:lumOff val="23543"/>
                      </a:schemeClr>
                    </a:solidFill>
                  </a:defRPr>
                </a:lvl1pPr>
              </a:lstStyle>
              <a:p>
                <a:r>
                  <a:t>Year 3</a:t>
                </a:r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135390" y="772974"/>
                <a:ext cx="6014914" cy="1"/>
              </a:xfrm>
              <a:prstGeom prst="line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Line"/>
              <p:cNvSpPr/>
              <p:nvPr/>
            </p:nvSpPr>
            <p:spPr>
              <a:xfrm>
                <a:off x="1786390" y="899974"/>
                <a:ext cx="4373360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3323090" y="1050818"/>
                <a:ext cx="2842145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260" name="Group"/>
              <p:cNvGrpSpPr/>
              <p:nvPr/>
            </p:nvGrpSpPr>
            <p:grpSpPr>
              <a:xfrm>
                <a:off x="151711" y="-1"/>
                <a:ext cx="6014023" cy="666751"/>
                <a:chOff x="0" y="-1"/>
                <a:chExt cx="6014021" cy="666751"/>
              </a:xfrm>
            </p:grpSpPr>
            <p:sp>
              <p:nvSpPr>
                <p:cNvPr id="255" name="Observe in new ways"/>
                <p:cNvSpPr txBox="1"/>
                <p:nvPr/>
              </p:nvSpPr>
              <p:spPr>
                <a:xfrm>
                  <a:off x="0" y="-1"/>
                  <a:ext cx="127047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lvl1pPr>
                </a:lstStyle>
                <a:p>
                  <a:r>
                    <a:rPr dirty="0"/>
                    <a:t>Observe in new ways</a:t>
                  </a:r>
                </a:p>
              </p:txBody>
            </p:sp>
            <p:sp>
              <p:nvSpPr>
                <p:cNvPr id="256" name="Model &amp;…"/>
                <p:cNvSpPr txBox="1"/>
                <p:nvPr/>
              </p:nvSpPr>
              <p:spPr>
                <a:xfrm>
                  <a:off x="2514600" y="-1"/>
                  <a:ext cx="127682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Model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Experiment</a:t>
                  </a:r>
                </a:p>
              </p:txBody>
            </p:sp>
            <p:sp>
              <p:nvSpPr>
                <p:cNvPr id="257" name="Learn &amp;…"/>
                <p:cNvSpPr txBox="1"/>
                <p:nvPr/>
              </p:nvSpPr>
              <p:spPr>
                <a:xfrm>
                  <a:off x="5029200" y="-1"/>
                  <a:ext cx="984821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Learn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Improve</a:t>
                  </a:r>
                </a:p>
              </p:txBody>
            </p:sp>
            <p:cxnSp>
              <p:nvCxnSpPr>
                <p:cNvPr id="258" name="Connection Line"/>
                <p:cNvCxnSpPr>
                  <a:cxnSpLocks/>
                  <a:stCxn id="255" idx="3"/>
                  <a:endCxn id="256" idx="1"/>
                </p:cNvCxnSpPr>
                <p:nvPr/>
              </p:nvCxnSpPr>
              <p:spPr>
                <a:xfrm>
                  <a:off x="1270472" y="333375"/>
                  <a:ext cx="1244127" cy="0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blurRad="38100" dist="19999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cxnSp>
          <p:nvCxnSpPr>
            <p:cNvPr id="28" name="Connection Line">
              <a:extLst>
                <a:ext uri="{FF2B5EF4-FFF2-40B4-BE49-F238E27FC236}">
                  <a16:creationId xmlns:a16="http://schemas.microsoft.com/office/drawing/2014/main" id="{CAC829A4-E581-584E-BB8B-701CC8746D2C}"/>
                </a:ext>
              </a:extLst>
            </p:cNvPr>
            <p:cNvCxnSpPr>
              <a:cxnSpLocks/>
            </p:cNvCxnSpPr>
            <p:nvPr/>
          </p:nvCxnSpPr>
          <p:spPr>
            <a:xfrm>
              <a:off x="5210412" y="1355343"/>
              <a:ext cx="1244128" cy="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</p:cxn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71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otential defense application(s):…"/>
          <p:cNvSpPr txBox="1">
            <a:spLocks noGrp="1"/>
          </p:cNvSpPr>
          <p:nvPr>
            <p:ph type="body" sz="half" idx="1"/>
          </p:nvPr>
        </p:nvSpPr>
        <p:spPr>
          <a:xfrm>
            <a:off x="461570" y="2977905"/>
            <a:ext cx="8246260" cy="1779624"/>
          </a:xfrm>
          <a:prstGeom prst="rect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round/>
          </a:ln>
        </p:spPr>
        <p:txBody>
          <a:bodyPr>
            <a:normAutofit/>
          </a:bodyPr>
          <a:lstStyle/>
          <a:p>
            <a:pPr marL="0" indent="0" defTabSz="557784">
              <a:spcBef>
                <a:spcPts val="200"/>
              </a:spcBef>
              <a:buSzTx/>
              <a:buFontTx/>
              <a:buNone/>
              <a:defRPr sz="1769"/>
            </a:pPr>
            <a:r>
              <a:rPr sz="1550" dirty="0"/>
              <a:t> </a:t>
            </a: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defense application(s)</a:t>
            </a:r>
            <a:r>
              <a:rPr sz="1550" dirty="0">
                <a:solidFill>
                  <a:srgbClr val="000000"/>
                </a:solidFill>
              </a:rPr>
              <a:t>: 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illegal activities</a:t>
            </a:r>
            <a:r>
              <a:rPr sz="1550" dirty="0">
                <a:solidFill>
                  <a:srgbClr val="000000"/>
                </a:solidFill>
              </a:rPr>
              <a:t> at sea (new 3yr project underway funded by NASA and in collaboration with the Navy</a:t>
            </a:r>
            <a:r>
              <a:rPr lang="en-US" sz="1550" dirty="0">
                <a:solidFill>
                  <a:srgbClr val="000000"/>
                </a:solidFill>
              </a:rPr>
              <a:t>; early results indicate immediate utility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Aid in the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design, management and destruction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lang="en-US"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collectives </a:t>
            </a:r>
            <a:r>
              <a:rPr sz="1550" dirty="0">
                <a:solidFill>
                  <a:srgbClr val="000000"/>
                </a:solidFill>
              </a:rPr>
              <a:t>(</a:t>
            </a:r>
            <a:r>
              <a:rPr lang="en-US" sz="1550" dirty="0">
                <a:solidFill>
                  <a:srgbClr val="000000"/>
                </a:solidFill>
              </a:rPr>
              <a:t>proposal to DSO BAA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Early-warning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signals of innovation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by terrorist groups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informing </a:t>
            </a:r>
            <a:r>
              <a:rPr sz="1550" dirty="0">
                <a:solidFill>
                  <a:srgbClr val="000000"/>
                </a:solidFill>
              </a:rPr>
              <a:t>DARPA SIGMA+).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patterns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human migration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submitting proposal to </a:t>
            </a:r>
            <a:r>
              <a:rPr sz="1550" dirty="0">
                <a:solidFill>
                  <a:srgbClr val="000000"/>
                </a:solidFill>
              </a:rPr>
              <a:t>MINERVA </a:t>
            </a:r>
            <a:r>
              <a:rPr lang="en-US" sz="1550" dirty="0">
                <a:solidFill>
                  <a:srgbClr val="000000"/>
                </a:solidFill>
              </a:rPr>
              <a:t>program</a:t>
            </a:r>
            <a:r>
              <a:rPr sz="1550" dirty="0">
                <a:solidFill>
                  <a:srgbClr val="000000"/>
                </a:solidFill>
              </a:rPr>
              <a:t>)</a:t>
            </a:r>
            <a:endParaRPr sz="1550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</a:endParaRPr>
          </a:p>
        </p:txBody>
      </p:sp>
      <p:sp>
        <p:nvSpPr>
          <p:cNvPr id="274" name="Relation to original goals:…"/>
          <p:cNvSpPr txBox="1"/>
          <p:nvPr/>
        </p:nvSpPr>
        <p:spPr>
          <a:xfrm>
            <a:off x="461570" y="1031257"/>
            <a:ext cx="8233560" cy="1874872"/>
          </a:xfrm>
          <a:prstGeom prst="rect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200"/>
              </a:spcBef>
              <a:defRPr sz="190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Relation to original goals</a:t>
            </a:r>
            <a:r>
              <a:rPr sz="1550" dirty="0">
                <a:solidFill>
                  <a:srgbClr val="000000"/>
                </a:solidFill>
              </a:rPr>
              <a:t>: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rgbClr val="000000"/>
                </a:solidFill>
              </a:rPr>
              <a:t>Without year 3, </a:t>
            </a:r>
            <a:r>
              <a:rPr lang="en-US" sz="1550" dirty="0">
                <a:solidFill>
                  <a:srgbClr val="000000"/>
                </a:solidFill>
              </a:rPr>
              <a:t>this project’s </a:t>
            </a:r>
            <a:r>
              <a:rPr sz="1550" dirty="0">
                <a:solidFill>
                  <a:srgbClr val="000000"/>
                </a:solidFill>
              </a:rPr>
              <a:t>results will remain </a:t>
            </a:r>
            <a:r>
              <a:rPr lang="en-US" sz="1550" dirty="0">
                <a:solidFill>
                  <a:srgbClr val="000000"/>
                </a:solidFill>
              </a:rPr>
              <a:t>specific </a:t>
            </a:r>
            <a:r>
              <a:rPr sz="1550" dirty="0">
                <a:solidFill>
                  <a:srgbClr val="000000"/>
                </a:solidFill>
              </a:rPr>
              <a:t>to the </a:t>
            </a:r>
            <a:r>
              <a:rPr lang="en-US" sz="1550" dirty="0">
                <a:solidFill>
                  <a:srgbClr val="000000"/>
                </a:solidFill>
              </a:rPr>
              <a:t>empirical </a:t>
            </a:r>
            <a:r>
              <a:rPr sz="1550" dirty="0">
                <a:solidFill>
                  <a:srgbClr val="000000"/>
                </a:solidFill>
              </a:rPr>
              <a:t>case studies analyzed. </a:t>
            </a:r>
            <a:r>
              <a:rPr lang="en-US" sz="1550" dirty="0">
                <a:solidFill>
                  <a:srgbClr val="000000"/>
                </a:solidFill>
              </a:rPr>
              <a:t>Further, important benchmarks that measure the performance of our new approach relative to the state of the art, will only be partially achieved, limiting the generality of the findings.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Yr3 is key to confirming the generality of our new geometric EWSs and their utility for transition to DoD applications.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0B0C531-53C5-4547-A0AC-F11658C1C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8" name="Potential concerns:…">
            <a:extLst>
              <a:ext uri="{FF2B5EF4-FFF2-40B4-BE49-F238E27FC236}">
                <a16:creationId xmlns:a16="http://schemas.microsoft.com/office/drawing/2014/main" id="{9A442794-067B-C64A-9E02-5F069C524357}"/>
              </a:ext>
            </a:extLst>
          </p:cNvPr>
          <p:cNvSpPr txBox="1"/>
          <p:nvPr/>
        </p:nvSpPr>
        <p:spPr>
          <a:xfrm>
            <a:off x="476250" y="4882878"/>
            <a:ext cx="8218880" cy="1749878"/>
          </a:xfrm>
          <a:prstGeom prst="rect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custDash/>
            <a:miter lim="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concerns</a:t>
            </a:r>
            <a:r>
              <a:rPr sz="1550" dirty="0">
                <a:solidFill>
                  <a:srgbClr val="000000"/>
                </a:solidFill>
              </a:rPr>
              <a:t>: </a:t>
            </a:r>
            <a:r>
              <a:rPr lang="en-US" sz="1550" dirty="0">
                <a:solidFill>
                  <a:srgbClr val="000000"/>
                </a:solidFill>
              </a:rPr>
              <a:t> 1) identifying and employing the state of the art (by which to measure relative performance) is a substantial work package; 2) controlling complex social systems through nudges </a:t>
            </a:r>
            <a:r>
              <a:rPr lang="en-US" sz="1550" dirty="0"/>
              <a:t>requires new theory.</a:t>
            </a:r>
            <a:endParaRPr sz="1550" dirty="0">
              <a:solidFill>
                <a:srgbClr val="000000"/>
              </a:solidFill>
            </a:endParaRPr>
          </a:p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Risk mitigation</a:t>
            </a:r>
            <a:r>
              <a:rPr sz="1550" dirty="0">
                <a:solidFill>
                  <a:srgbClr val="000000"/>
                </a:solidFill>
              </a:rPr>
              <a:t>:</a:t>
            </a:r>
            <a:r>
              <a:rPr lang="en-US" sz="1550" dirty="0"/>
              <a:t> </a:t>
            </a:r>
            <a:r>
              <a:rPr lang="en-US" sz="1550" dirty="0">
                <a:solidFill>
                  <a:srgbClr val="000000"/>
                </a:solidFill>
              </a:rPr>
              <a:t>the state of the art will be broken into doable modules, focusing first on Topological Data Analysis (this approach is most simila</a:t>
            </a:r>
            <a:r>
              <a:rPr lang="en-US" sz="1550" dirty="0"/>
              <a:t>r to our new methods); the mathematical theory developed in yr2 will serve as a platform for developing approaches to nudging systems</a:t>
            </a:r>
            <a:endParaRPr sz="15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ublications…"/>
          <p:cNvSpPr txBox="1">
            <a:spLocks noGrp="1"/>
          </p:cNvSpPr>
          <p:nvPr>
            <p:ph type="body" idx="1"/>
          </p:nvPr>
        </p:nvSpPr>
        <p:spPr>
          <a:xfrm>
            <a:off x="1372741" y="1168400"/>
            <a:ext cx="7200950" cy="5562600"/>
          </a:xfrm>
          <a:prstGeom prst="rect">
            <a:avLst/>
          </a:prstGeom>
        </p:spPr>
        <p:txBody>
          <a:bodyPr/>
          <a:lstStyle/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Monk, Christopher T., et al (including Watson JR as a co-lead author). "How ecology shapes exploitation: a framework to predict the </a:t>
            </a:r>
            <a:r>
              <a:rPr dirty="0" err="1"/>
              <a:t>behavioural</a:t>
            </a:r>
            <a:r>
              <a:rPr dirty="0"/>
              <a:t> response of human and animal foragers along exploration–exploitation trade‐offs." Ecology letters 21.6 (2018): 779-793.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 err="1"/>
              <a:t>Gelbaum</a:t>
            </a:r>
            <a:r>
              <a:rPr dirty="0"/>
              <a:t> et al. “Multi-Scale Analysis on Complex Networks using Hermitian Graph Wavelets”,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Titus et al. “</a:t>
            </a:r>
            <a:r>
              <a:rPr lang="en-US" dirty="0"/>
              <a:t>System Rattle as an Early Warning Signal of Regime Change in Complex Systems</a:t>
            </a:r>
            <a:r>
              <a:rPr dirty="0"/>
              <a:t>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in review: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Watson et al. “Manifold Learning of the Dominant Modes of Human Mobility”. PNAS (in review)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Titus et al. “Unsupervised Manifold Learning of Collective Behavior”. PNAS (in review)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Commercialization: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The Prediction Lab LLC (a technical consultancy that employs these new DARPA methods: secured contract with the City of Salem to predict harmful algal blooms in the source of their drinking water)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5" name="YFA Products to Dat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YFA Products to Date</a:t>
            </a:r>
          </a:p>
        </p:txBody>
      </p:sp>
      <p:sp>
        <p:nvSpPr>
          <p:cNvPr id="28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Highest ranked ecology journal"/>
          <p:cNvSpPr txBox="1"/>
          <p:nvPr/>
        </p:nvSpPr>
        <p:spPr>
          <a:xfrm rot="16200000">
            <a:off x="-182590" y="1798285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t>Highest ranked ecology journal</a:t>
            </a:r>
          </a:p>
        </p:txBody>
      </p:sp>
      <p:sp>
        <p:nvSpPr>
          <p:cNvPr id="291" name="Mathematical preprints"/>
          <p:cNvSpPr txBox="1"/>
          <p:nvPr/>
        </p:nvSpPr>
        <p:spPr>
          <a:xfrm rot="16200000">
            <a:off x="-182589" y="3162417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Mathematical preprints</a:t>
            </a:r>
          </a:p>
        </p:txBody>
      </p:sp>
      <p:sp>
        <p:nvSpPr>
          <p:cNvPr id="293" name="Main year 1 deliverables"/>
          <p:cNvSpPr txBox="1"/>
          <p:nvPr/>
        </p:nvSpPr>
        <p:spPr>
          <a:xfrm rot="16200000">
            <a:off x="70425" y="4475580"/>
            <a:ext cx="11052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Main year 1 deliverables</a:t>
            </a:r>
          </a:p>
        </p:txBody>
      </p:sp>
      <p:sp>
        <p:nvSpPr>
          <p:cNvPr id="294" name="Broader Impacts"/>
          <p:cNvSpPr txBox="1"/>
          <p:nvPr/>
        </p:nvSpPr>
        <p:spPr>
          <a:xfrm rot="16200000">
            <a:off x="3750" y="5788709"/>
            <a:ext cx="123864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rPr dirty="0"/>
              <a:t>Broader Impacts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646B75-8089-DF4A-81E9-1631B771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9046236-816E-CB4C-805A-EDA0AE76E4B6}"/>
              </a:ext>
            </a:extLst>
          </p:cNvPr>
          <p:cNvSpPr/>
          <p:nvPr/>
        </p:nvSpPr>
        <p:spPr>
          <a:xfrm>
            <a:off x="990601" y="1490367"/>
            <a:ext cx="163286" cy="113308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BA97BF3-8861-5047-920B-0F6133C4F940}"/>
              </a:ext>
            </a:extLst>
          </p:cNvPr>
          <p:cNvSpPr/>
          <p:nvPr/>
        </p:nvSpPr>
        <p:spPr>
          <a:xfrm>
            <a:off x="990601" y="2859835"/>
            <a:ext cx="163286" cy="1016088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901849F-82C8-1148-A39F-E03812B5CC62}"/>
              </a:ext>
            </a:extLst>
          </p:cNvPr>
          <p:cNvSpPr/>
          <p:nvPr/>
        </p:nvSpPr>
        <p:spPr>
          <a:xfrm>
            <a:off x="990601" y="4272640"/>
            <a:ext cx="163286" cy="939280"/>
          </a:xfrm>
          <a:prstGeom prst="leftBrace">
            <a:avLst/>
          </a:prstGeom>
          <a:noFill/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3F91D37-6795-434B-A18F-0376C6C856E2}"/>
              </a:ext>
            </a:extLst>
          </p:cNvPr>
          <p:cNvSpPr/>
          <p:nvPr/>
        </p:nvSpPr>
        <p:spPr>
          <a:xfrm>
            <a:off x="990601" y="5630593"/>
            <a:ext cx="163286" cy="908320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1423</Words>
  <Application>Microsoft Macintosh PowerPoint</Application>
  <PresentationFormat>On-screen Show (4:3)</PresentationFormat>
  <Paragraphs>117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White</vt:lpstr>
      <vt:lpstr>Comparing Micro-Macro Dynamics and Control Across Social-like Systems Using Equation Free Modeling </vt:lpstr>
      <vt:lpstr>Summary</vt:lpstr>
      <vt:lpstr>Year 1 - Observe in new ways</vt:lpstr>
      <vt:lpstr>Year 1 - Observe in new ways</vt:lpstr>
      <vt:lpstr>Year 2 - Model and Experiment</vt:lpstr>
      <vt:lpstr>Year 2 - Model and Experiment</vt:lpstr>
      <vt:lpstr>Year 3 - Learn and Improve</vt:lpstr>
      <vt:lpstr>Year 3 - Learn and Improve</vt:lpstr>
      <vt:lpstr>YFA Products to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Micro-Macro Dynamics and Control Across Social-like Systems Using Equation Free Modeling </dc:title>
  <cp:lastModifiedBy>Watson, James R</cp:lastModifiedBy>
  <cp:revision>113</cp:revision>
  <dcterms:modified xsi:type="dcterms:W3CDTF">2019-04-12T17:38:52Z</dcterms:modified>
</cp:coreProperties>
</file>